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s/slide9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Masters/slideMaster2.xml" ContentType="application/vnd.openxmlformats-officedocument.presentationml.slide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theme/theme3.xml" ContentType="application/vnd.openxmlformats-officedocument.theme+xml"/>
  <Override PartName="/ppt/slideLayouts/slideLayout2.xml" ContentType="application/vnd.openxmlformats-officedocument.presentationml.slideLayout+xml"/>
  <Default Extension="png" ContentType="image/png"/>
  <Override PartName="/ppt/slides/slide23.xml" ContentType="application/vnd.openxmlformats-officedocument.presentationml.slide+xml"/>
  <Default Extension="pdf" ContentType="application/pdf"/>
  <Override PartName="/ppt/slideLayouts/slideLayout17.xml" ContentType="application/vnd.openxmlformats-officedocument.presentationml.slideLayout+xml"/>
  <Default Extension="gif" ContentType="image/gif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theme/theme4.xml" ContentType="application/vnd.openxmlformats-officedocument.them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Layouts/slideLayout18.xml" ContentType="application/vnd.openxmlformats-officedocument.presentationml.slideLayout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8.xml" ContentType="application/vnd.openxmlformats-officedocument.presentationml.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>
  <p:sldMasterIdLst>
    <p:sldMasterId id="2147483648" r:id="rId1"/>
    <p:sldMasterId id="2147483663" r:id="rId2"/>
  </p:sldMasterIdLst>
  <p:notesMasterIdLst>
    <p:notesMasterId r:id="rId27"/>
  </p:notesMasterIdLst>
  <p:handoutMasterIdLst>
    <p:handoutMasterId r:id="rId28"/>
  </p:handoutMasterIdLst>
  <p:sldIdLst>
    <p:sldId id="256" r:id="rId3"/>
    <p:sldId id="477" r:id="rId4"/>
    <p:sldId id="413" r:id="rId5"/>
    <p:sldId id="469" r:id="rId6"/>
    <p:sldId id="430" r:id="rId7"/>
    <p:sldId id="420" r:id="rId8"/>
    <p:sldId id="421" r:id="rId9"/>
    <p:sldId id="433" r:id="rId10"/>
    <p:sldId id="434" r:id="rId11"/>
    <p:sldId id="435" r:id="rId12"/>
    <p:sldId id="484" r:id="rId13"/>
    <p:sldId id="491" r:id="rId14"/>
    <p:sldId id="485" r:id="rId15"/>
    <p:sldId id="486" r:id="rId16"/>
    <p:sldId id="487" r:id="rId17"/>
    <p:sldId id="493" r:id="rId18"/>
    <p:sldId id="494" r:id="rId19"/>
    <p:sldId id="488" r:id="rId20"/>
    <p:sldId id="489" r:id="rId21"/>
    <p:sldId id="453" r:id="rId22"/>
    <p:sldId id="495" r:id="rId23"/>
    <p:sldId id="497" r:id="rId24"/>
    <p:sldId id="496" r:id="rId25"/>
    <p:sldId id="498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C5209"/>
    <a:srgbClr val="11690C"/>
    <a:srgbClr val="80057A"/>
    <a:srgbClr val="CC3300"/>
    <a:srgbClr val="006699"/>
    <a:srgbClr val="002F8E"/>
    <a:srgbClr val="003BB0"/>
    <a:srgbClr val="0066CC"/>
    <a:srgbClr val="003399"/>
    <a:srgbClr val="000099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02" autoAdjust="0"/>
    <p:restoredTop sz="94696" autoAdjust="0"/>
  </p:normalViewPr>
  <p:slideViewPr>
    <p:cSldViewPr>
      <p:cViewPr>
        <p:scale>
          <a:sx n="90" d="100"/>
          <a:sy n="90" d="100"/>
        </p:scale>
        <p:origin x="-1416" y="-4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17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A9931-E829-E64C-926F-3D3D8B221F5A}" type="datetimeFigureOut">
              <a:rPr lang="en-US" smtClean="0"/>
              <a:pPr/>
              <a:t>2/6/14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38CD5-CECF-AC41-B90D-0F1D9F642A6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FA26F-0829-43F9-B76E-C5ABCA638063}" type="datetimeFigureOut">
              <a:rPr lang="en-US" smtClean="0"/>
              <a:pPr/>
              <a:t>2/6/14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97CD6-3EDC-43A1-BFE6-556DB01E9D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858651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97CD6-3EDC-43A1-BFE6-556DB01E9DE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59199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784225"/>
          </a:xfrm>
        </p:spPr>
        <p:txBody>
          <a:bodyPr>
            <a:normAutofit/>
          </a:bodyPr>
          <a:lstStyle>
            <a:lvl1pPr>
              <a:defRPr sz="3600" baseline="0">
                <a:solidFill>
                  <a:srgbClr val="FF0000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41285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67554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0553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 anchorCtr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28000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Feb,6 2014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itchFamily="-65" charset="0"/>
              </a:defRPr>
            </a:lvl1pPr>
          </a:lstStyle>
          <a:p>
            <a:pPr>
              <a:defRPr/>
            </a:pPr>
            <a:fld id="{BC346014-8CB8-304E-A5FA-922CBC1F60F3}" type="slidenum">
              <a:rPr lang="ru-RU"/>
              <a:pPr>
                <a:defRPr/>
              </a:pPr>
              <a:t>‹#›</a:t>
            </a:fld>
            <a:r>
              <a:rPr lang="en-US"/>
              <a:t>/16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35904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664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72295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71800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96299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01539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8070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40831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rgbClr val="800000"/>
                </a:solidFill>
                <a:latin typeface="Tahoma"/>
                <a:cs typeface="Tahoma"/>
              </a:defRPr>
            </a:lvl1pPr>
          </a:lstStyle>
          <a:p>
            <a:r>
              <a:rPr lang="en-US" smtClean="0"/>
              <a:t>Feb,6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800000"/>
                </a:solidFill>
                <a:latin typeface="Tahoma"/>
                <a:cs typeface="Tahoma"/>
              </a:defRPr>
            </a:lvl1pPr>
          </a:lstStyle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1F497D"/>
                </a:solidFill>
              </a:defRPr>
            </a:lvl1pPr>
          </a:lstStyle>
          <a:p>
            <a:r>
              <a:rPr lang="en-US" dirty="0" smtClean="0"/>
              <a:t>555</a:t>
            </a:r>
            <a:endParaRPr lang="en-US" dirty="0"/>
          </a:p>
        </p:txBody>
      </p:sp>
      <p:pic>
        <p:nvPicPr>
          <p:cNvPr id="7" name="Picture 15" descr="Panther Aqua Graphite"/>
          <p:cNvPicPr>
            <a:picLocks noChangeArrowheads="1"/>
          </p:cNvPicPr>
          <p:nvPr userDrawn="1"/>
        </p:nvPicPr>
        <p:blipFill>
          <a:blip r:embed="rId15">
            <a:lum bright="80000" contrast="-26000"/>
          </a:blip>
          <a:srcRect t="77953" b="3543"/>
          <a:stretch>
            <a:fillRect/>
          </a:stretch>
        </p:blipFill>
        <p:spPr bwMode="auto">
          <a:xfrm>
            <a:off x="0" y="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28841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iming>
    <p:tnLst>
      <p:par>
        <p:cTn id="1" dur="indefinite" restart="never" nodeType="tmRoot"/>
      </p:par>
    </p:tnLst>
  </p:timing>
  <p:hf sldNum="0" hdr="0"/>
  <p:txStyles>
    <p:titleStyle>
      <a:lvl1pPr algn="ctr" defTabSz="914400" rtl="0" eaLnBrk="1" latinLnBrk="0" hangingPunct="1">
        <a:spcBef>
          <a:spcPct val="0"/>
        </a:spcBef>
        <a:buNone/>
        <a:defRPr sz="3600" b="1" kern="1200" baseline="0">
          <a:solidFill>
            <a:srgbClr val="FF0000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Feb,6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df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df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8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9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0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81000" y="1676400"/>
            <a:ext cx="84582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gradFill rotWithShape="0">
                  <a:gsLst>
                    <a:gs pos="0">
                      <a:srgbClr val="DAAEAE"/>
                    </a:gs>
                    <a:gs pos="50000">
                      <a:srgbClr val="FFCCCC"/>
                    </a:gs>
                    <a:gs pos="100000">
                      <a:srgbClr val="DAAEAE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Arial" charset="0"/>
              </a:rPr>
              <a:t>Tracking detector simulations </a:t>
            </a:r>
          </a:p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Arial" charset="0"/>
              </a:rPr>
              <a:t>i</a:t>
            </a:r>
            <a:r>
              <a:rPr lang="en-US" sz="4400" b="1" dirty="0" smtClean="0">
                <a:solidFill>
                  <a:srgbClr val="FF0000"/>
                </a:solidFill>
                <a:latin typeface="Arial" charset="0"/>
              </a:rPr>
              <a:t>n </a:t>
            </a:r>
            <a:r>
              <a:rPr lang="en-US" sz="4400" b="1" dirty="0" smtClean="0">
                <a:solidFill>
                  <a:srgbClr val="FF0000"/>
                </a:solidFill>
                <a:latin typeface="Arial" charset="0"/>
              </a:rPr>
              <a:t>Eic</a:t>
            </a:r>
            <a:r>
              <a:rPr lang="en-US" sz="4400" b="1" dirty="0" smtClean="0">
                <a:solidFill>
                  <a:srgbClr val="FF0000"/>
                </a:solidFill>
                <a:latin typeface="Arial" charset="0"/>
              </a:rPr>
              <a:t>Root </a:t>
            </a:r>
            <a:r>
              <a:rPr lang="en-US" sz="4400" b="1" dirty="0" smtClean="0">
                <a:solidFill>
                  <a:srgbClr val="FF0000"/>
                </a:solidFill>
                <a:latin typeface="Arial" charset="0"/>
              </a:rPr>
              <a:t>framework  </a:t>
            </a:r>
            <a:endParaRPr lang="en-US" sz="4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771525" y="942975"/>
            <a:ext cx="7848600" cy="152400"/>
          </a:xfrm>
          <a:prstGeom prst="rect">
            <a:avLst/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pic>
        <p:nvPicPr>
          <p:cNvPr id="11" name="Picture 18" descr="BNL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392141" y="0"/>
            <a:ext cx="1751859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EIC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741556" cy="685800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990600" y="4191000"/>
            <a:ext cx="7162800" cy="1676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892" b="0" i="0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/>
                <a:ea typeface="Tahoma (Body)" charset="0"/>
                <a:cs typeface="Arial Narrow"/>
              </a:rPr>
              <a:t>Alexander </a:t>
            </a:r>
            <a:r>
              <a:rPr kumimoji="0" lang="en-US" sz="3892" b="0" i="0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/>
                <a:ea typeface="Tahoma (Body)" charset="0"/>
                <a:cs typeface="Arial Narrow"/>
              </a:rPr>
              <a:t>Kiselev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892" b="0" i="0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/>
              <a:ea typeface="Tahoma (Body)" charset="0"/>
              <a:cs typeface="Arial Narrow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tx2"/>
                </a:solidFill>
                <a:latin typeface="Arial Narrow"/>
                <a:ea typeface="Tahoma (Body)" charset="0"/>
                <a:cs typeface="Arial Narrow"/>
              </a:rPr>
              <a:t>BNL, 02.06.2014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600" b="0" i="0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/>
              <a:ea typeface="Tahoma (Body)" charset="0"/>
              <a:cs typeface="Arial Narrow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880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Momentum resolution plot #3</a:t>
            </a:r>
          </a:p>
        </p:txBody>
      </p:sp>
      <p:sp>
        <p:nvSpPr>
          <p:cNvPr id="59398" name="TextBox 6"/>
          <p:cNvSpPr txBox="1">
            <a:spLocks noChangeArrowheads="1"/>
          </p:cNvSpPr>
          <p:nvPr/>
        </p:nvSpPr>
        <p:spPr bwMode="auto">
          <a:xfrm>
            <a:off x="414337" y="5943600"/>
            <a:ext cx="87296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20 micron pixel size is essential to maintain good momentum resolution </a:t>
            </a:r>
          </a:p>
        </p:txBody>
      </p:sp>
      <p:pic>
        <p:nvPicPr>
          <p:cNvPr id="59399" name="Picture 7" descr="dp-vs-pixel-size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002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990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u="sng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2000" u="sng" dirty="0">
                <a:solidFill>
                  <a:srgbClr val="1F497D"/>
                </a:solidFill>
              </a:rPr>
              <a:t>track momentum resolution at </a:t>
            </a: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= 3.0 </a:t>
            </a:r>
            <a:r>
              <a:rPr lang="en-US" sz="2000" u="sng" dirty="0">
                <a:solidFill>
                  <a:srgbClr val="1F497D"/>
                </a:solidFill>
              </a:rPr>
              <a:t>vs. Silicon</a:t>
            </a:r>
            <a:r>
              <a:rPr lang="en-US" sz="2000" u="sng" dirty="0" smtClean="0">
                <a:solidFill>
                  <a:srgbClr val="1F497D"/>
                </a:solidFill>
              </a:rPr>
              <a:t> </a:t>
            </a:r>
            <a:r>
              <a:rPr lang="en-US" sz="2000" u="sng" dirty="0" smtClean="0">
                <a:solidFill>
                  <a:srgbClr val="1F497D"/>
                </a:solidFill>
              </a:rPr>
              <a:t>pixel size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6041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042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Tracker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“designer” tools</a:t>
            </a:r>
          </a:p>
        </p:txBody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14400"/>
            <a:ext cx="8915400" cy="1066800"/>
          </a:xfrm>
        </p:spPr>
        <p:txBody>
          <a:bodyPr>
            <a:normAutofit/>
          </a:bodyPr>
          <a:lstStyle/>
          <a:p>
            <a:pPr algn="ctr" eaLnBrk="1" hangingPunct="1">
              <a:buClr>
                <a:srgbClr val="800000"/>
              </a:buClr>
              <a:buNone/>
            </a:pPr>
            <a:r>
              <a:rPr lang="en-US" sz="2800" dirty="0" smtClean="0">
                <a:solidFill>
                  <a:srgbClr val="11690C"/>
                </a:solidFill>
                <a:ea typeface="ＭＳ Ｐゴシック" pitchFamily="-84" charset="-128"/>
                <a:cs typeface="ＭＳ Ｐゴシック" pitchFamily="-84" charset="-128"/>
              </a:rPr>
              <a:t>Allow to add “simple” </a:t>
            </a:r>
            <a:r>
              <a:rPr lang="en-US" sz="2800" dirty="0" smtClean="0">
                <a:solidFill>
                  <a:srgbClr val="11690C"/>
                </a:solidFill>
                <a:ea typeface="ＭＳ Ｐゴシック" pitchFamily="-84" charset="-128"/>
                <a:cs typeface="ＭＳ Ｐゴシック" pitchFamily="-84" charset="-128"/>
              </a:rPr>
              <a:t>tracking</a:t>
            </a:r>
            <a:r>
              <a:rPr lang="en-US" sz="2800" dirty="0" smtClean="0">
                <a:solidFill>
                  <a:srgbClr val="11690C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800" dirty="0" smtClean="0">
                <a:solidFill>
                  <a:srgbClr val="11690C"/>
                </a:solidFill>
                <a:ea typeface="ＭＳ Ｐゴシック" pitchFamily="-84" charset="-128"/>
                <a:cs typeface="ＭＳ Ｐゴシック" pitchFamily="-84" charset="-128"/>
              </a:rPr>
              <a:t>detector </a:t>
            </a:r>
            <a:r>
              <a:rPr lang="en-US" sz="2800" dirty="0" smtClean="0">
                <a:solidFill>
                  <a:srgbClr val="11690C"/>
                </a:solidFill>
                <a:ea typeface="ＭＳ Ｐゴシック" pitchFamily="-84" charset="-128"/>
                <a:cs typeface="ＭＳ Ｐゴシック" pitchFamily="-84" charset="-128"/>
              </a:rPr>
              <a:t>templates to the “official</a:t>
            </a:r>
            <a:r>
              <a:rPr lang="en-US" sz="2800" dirty="0" smtClean="0">
                <a:solidFill>
                  <a:srgbClr val="11690C"/>
                </a:solidFill>
                <a:ea typeface="ＭＳ Ｐゴシック" pitchFamily="-84" charset="-128"/>
                <a:cs typeface="ＭＳ Ｐゴシック" pitchFamily="-84" charset="-128"/>
              </a:rPr>
              <a:t>” EicRoot </a:t>
            </a:r>
            <a:r>
              <a:rPr lang="en-US" sz="2800" dirty="0" smtClean="0">
                <a:solidFill>
                  <a:srgbClr val="11690C"/>
                </a:solidFill>
                <a:ea typeface="ＭＳ Ｐゴシック" pitchFamily="-84" charset="-128"/>
                <a:cs typeface="ＭＳ Ｐゴシック" pitchFamily="-84" charset="-128"/>
              </a:rPr>
              <a:t>geometry with next to zero coding effort  </a:t>
            </a:r>
          </a:p>
        </p:txBody>
      </p:sp>
      <p:pic>
        <p:nvPicPr>
          <p:cNvPr id="60423" name="Picture 8" descr="example-tracker.png"/>
          <p:cNvPicPr>
            <a:picLocks noChangeAspect="1"/>
          </p:cNvPicPr>
          <p:nvPr/>
        </p:nvPicPr>
        <p:blipFill>
          <a:blip r:embed="rId3"/>
          <a:srcRect l="1125" t="12666" r="9375" b="5333"/>
          <a:stretch>
            <a:fillRect/>
          </a:stretch>
        </p:blipFill>
        <p:spPr bwMode="auto">
          <a:xfrm>
            <a:off x="304800" y="2514600"/>
            <a:ext cx="4252452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4" name="Picture 10" descr="example-dp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2514600"/>
            <a:ext cx="4075112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5" name="TextBox 11"/>
          <p:cNvSpPr txBox="1">
            <a:spLocks noChangeArrowheads="1"/>
          </p:cNvSpPr>
          <p:nvPr/>
        </p:nvSpPr>
        <p:spPr bwMode="auto">
          <a:xfrm>
            <a:off x="272862" y="2133600"/>
            <a:ext cx="88711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u="sng" dirty="0" smtClean="0">
                <a:solidFill>
                  <a:srgbClr val="660066"/>
                </a:solidFill>
              </a:rPr>
              <a:t>Example: which </a:t>
            </a:r>
            <a:r>
              <a:rPr lang="en-US" sz="1600" u="sng" dirty="0">
                <a:solidFill>
                  <a:srgbClr val="660066"/>
                </a:solidFill>
              </a:rPr>
              <a:t>momentum resolution for 10 GeV/c </a:t>
            </a:r>
            <a:r>
              <a:rPr lang="en-US" sz="1600" u="sng" dirty="0" err="1">
                <a:solidFill>
                  <a:srgbClr val="660066"/>
                </a:solidFill>
              </a:rPr>
              <a:t>pions</a:t>
            </a:r>
            <a:r>
              <a:rPr lang="en-US" sz="1600" u="sng" dirty="0">
                <a:solidFill>
                  <a:srgbClr val="660066"/>
                </a:solidFill>
              </a:rPr>
              <a:t> will I get with 10 MAPS layers at </a:t>
            </a:r>
            <a:r>
              <a:rPr lang="en-US" sz="1600" u="sng" dirty="0">
                <a:solidFill>
                  <a:srgbClr val="660066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h=3</a:t>
            </a:r>
            <a:r>
              <a:rPr lang="en-US" sz="1600" u="sng" dirty="0" smtClean="0">
                <a:solidFill>
                  <a:srgbClr val="660066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?</a:t>
            </a:r>
            <a:r>
              <a:rPr lang="en-US" sz="1600" u="sng" dirty="0" smtClean="0">
                <a:solidFill>
                  <a:srgbClr val="660066"/>
                </a:solidFill>
              </a:rPr>
              <a:t> </a:t>
            </a:r>
            <a:endParaRPr lang="en-US" sz="1600" u="sng" dirty="0">
              <a:solidFill>
                <a:srgbClr val="660066"/>
              </a:solidFill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1676400" y="5105400"/>
            <a:ext cx="7467600" cy="137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kumimoji="0" lang="en-US" sz="2400" b="0" i="0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ePHENIX</a:t>
            </a:r>
            <a:r>
              <a:rPr kumimoji="0" lang="en-US" sz="2400" b="0" i="0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upgrade: forward tracker momentum resolution</a:t>
            </a:r>
            <a:endParaRPr kumimoji="0" lang="en-US" sz="2400" b="0" i="0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kumimoji="0" lang="en-US" sz="2400" b="0" i="0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eRHIC</a:t>
            </a:r>
            <a:r>
              <a:rPr kumimoji="0" lang="en-US" sz="2400" b="0" i="0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design: </a:t>
            </a:r>
            <a:r>
              <a:rPr kumimoji="0" lang="en-US" sz="2400" b="0" i="0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micromegas</a:t>
            </a:r>
            <a:r>
              <a:rPr kumimoji="0" lang="en-US" sz="2400" b="0" i="0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barrel &amp; GEM</a:t>
            </a:r>
            <a:r>
              <a:rPr kumimoji="0" lang="en-US" sz="2400" b="0" i="0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forward disks</a:t>
            </a:r>
            <a:r>
              <a:rPr kumimoji="0" lang="en-US" sz="2400" b="0" i="0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option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kumimoji="0" lang="en-US" sz="2400" b="0" i="0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STAR forward tracker upgrade: low resolution silicon tracker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Arial" pitchFamily="34" charset="0"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2400" y="2057400"/>
            <a:ext cx="8839200" cy="2743200"/>
          </a:xfrm>
          <a:prstGeom prst="rect">
            <a:avLst/>
          </a:prstGeom>
          <a:noFill/>
          <a:ln w="19050">
            <a:solidFill>
              <a:srgbClr val="8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4" name="Left Brace 13"/>
          <p:cNvSpPr/>
          <p:nvPr/>
        </p:nvSpPr>
        <p:spPr>
          <a:xfrm>
            <a:off x="1600200" y="5257800"/>
            <a:ext cx="152400" cy="1066800"/>
          </a:xfrm>
          <a:prstGeom prst="leftBrace">
            <a:avLst/>
          </a:prstGeom>
          <a:ln>
            <a:solidFill>
              <a:srgbClr val="0C520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5410200"/>
            <a:ext cx="15392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11690C"/>
                </a:solidFill>
              </a:rPr>
              <a:t>recent</a:t>
            </a:r>
          </a:p>
          <a:p>
            <a:pPr algn="ctr"/>
            <a:r>
              <a:rPr lang="en-US" sz="2000" dirty="0" smtClean="0">
                <a:solidFill>
                  <a:srgbClr val="11690C"/>
                </a:solidFill>
              </a:rPr>
              <a:t>applications</a:t>
            </a:r>
            <a:endParaRPr lang="en-US" sz="2000" dirty="0">
              <a:solidFill>
                <a:srgbClr val="11690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Other t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racking R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&amp;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D in EicRoot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90600"/>
            <a:ext cx="8763000" cy="5334000"/>
          </a:xfrm>
        </p:spPr>
        <p:txBody>
          <a:bodyPr>
            <a:normAutofit/>
          </a:bodyPr>
          <a:lstStyle/>
          <a:p>
            <a:pPr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800" u="dashLong" dirty="0" err="1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ePHENIX</a:t>
            </a:r>
            <a:r>
              <a:rPr lang="en-US" sz="2800" u="dashLong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forward </a:t>
            </a:r>
            <a:r>
              <a:rPr lang="en-US" sz="2800" u="dashLong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tracker momentum </a:t>
            </a:r>
            <a:r>
              <a:rPr lang="en-US" sz="2800" u="dashLong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resolution (AYK)</a:t>
            </a:r>
          </a:p>
          <a:p>
            <a:pPr marL="640080"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Cross-check of  </a:t>
            </a:r>
            <a:r>
              <a:rPr lang="en-US" sz="2400" dirty="0" err="1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LoI</a:t>
            </a: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rough estimated numbers (material accounting, etc)</a:t>
            </a:r>
          </a:p>
          <a:p>
            <a:pPr marL="640080"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Tracker resolution study with the modified BABAR solenoid field </a:t>
            </a:r>
          </a:p>
          <a:p>
            <a:pPr marL="640080"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endParaRPr lang="en-US" sz="2400" dirty="0" smtClean="0">
              <a:solidFill>
                <a:schemeClr val="bg1">
                  <a:lumMod val="50000"/>
                </a:schemeClr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800" u="dashLong" dirty="0" err="1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eRHIC</a:t>
            </a:r>
            <a:r>
              <a:rPr lang="en-US" sz="2800" u="dashLong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tracker alternative design options (M. </a:t>
            </a:r>
            <a:r>
              <a:rPr lang="en-US" sz="2800" u="dashLong" dirty="0" err="1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Vandenbroucke</a:t>
            </a:r>
            <a:r>
              <a:rPr lang="en-US" sz="2800" u="dashLong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)</a:t>
            </a:r>
            <a:endParaRPr lang="en-US" sz="4000" u="dashLong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621792"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Use multi-layer </a:t>
            </a:r>
            <a:r>
              <a:rPr lang="en-US" sz="2400" dirty="0" err="1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micromegas</a:t>
            </a: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barrel instead of a TPC</a:t>
            </a: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</a:p>
          <a:p>
            <a:pPr marL="621792"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Use forward GEM stations to improve main tracker resolution</a:t>
            </a:r>
          </a:p>
          <a:p>
            <a:pPr marL="621792"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endParaRPr lang="en-US" sz="24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800" u="dashLong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STAR forward silicon tracker momentum resolution (</a:t>
            </a:r>
            <a:r>
              <a:rPr lang="en-US" sz="2800" u="dashLong" dirty="0" err="1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Zhenyu</a:t>
            </a:r>
            <a:r>
              <a:rPr lang="en-US" sz="2800" u="dashLong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Ye)</a:t>
            </a:r>
            <a:r>
              <a:rPr lang="en-US" sz="2800" u="dash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</a:p>
          <a:p>
            <a:pPr marL="621792"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Try to reproduce results of the previous study</a:t>
            </a:r>
            <a:endParaRPr lang="en-US" sz="24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621792"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Design optimization </a:t>
            </a:r>
            <a:endParaRPr lang="en-US" sz="24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57A"/>
              </a:buClr>
              <a:buSzPct val="100000"/>
              <a:buNone/>
            </a:pPr>
            <a:endParaRPr lang="en-US" sz="36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ePHENIX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detector layout</a:t>
            </a:r>
          </a:p>
        </p:txBody>
      </p:sp>
      <p:pic>
        <p:nvPicPr>
          <p:cNvPr id="7" name="Picture 6" descr="EIC_ePHENIX_12sep13(1)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rcRect t="7798" b="520"/>
              <a:stretch>
                <a:fillRect/>
              </a:stretch>
            </p:blipFill>
          </mc:Choice>
          <mc:Fallback>
            <p:blipFill>
              <a:blip r:embed="rId4"/>
              <a:srcRect t="7798" b="520"/>
              <a:stretch>
                <a:fillRect/>
              </a:stretch>
            </p:blipFill>
          </mc:Fallback>
        </mc:AlternateContent>
        <p:spPr>
          <a:xfrm>
            <a:off x="838200" y="914400"/>
            <a:ext cx="7442200" cy="3225317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524000" y="4572000"/>
          <a:ext cx="6096000" cy="1625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76400"/>
                <a:gridCol w="1447800"/>
                <a:gridCol w="1447800"/>
                <a:gridCol w="1524000"/>
              </a:tblGrid>
              <a:tr h="3251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ePHENIX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EIC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ratio</a:t>
                      </a:r>
                      <a:endParaRPr lang="en-US" sz="1400" b="0" dirty="0"/>
                    </a:p>
                  </a:txBody>
                  <a:tcPr/>
                </a:tc>
              </a:tr>
              <a:tr h="32512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XY-planes #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5:8</a:t>
                      </a:r>
                      <a:endParaRPr lang="en-US" sz="1400" dirty="0"/>
                    </a:p>
                  </a:txBody>
                  <a:tcPr/>
                </a:tc>
              </a:tr>
              <a:tr h="32512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Material</a:t>
                      </a:r>
                      <a:r>
                        <a:rPr lang="en-US" sz="1400" baseline="0" dirty="0" smtClean="0"/>
                        <a:t> per plane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~ 0.86% X</a:t>
                      </a:r>
                      <a:r>
                        <a:rPr lang="en-US" sz="1400" baseline="-250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~ 0.20% X</a:t>
                      </a:r>
                      <a:r>
                        <a:rPr lang="en-US" sz="1400" baseline="-25000" dirty="0" smtClean="0"/>
                        <a:t>0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~4 worse</a:t>
                      </a:r>
                      <a:endParaRPr lang="en-US" sz="1400" dirty="0"/>
                    </a:p>
                  </a:txBody>
                  <a:tcPr/>
                </a:tc>
              </a:tr>
              <a:tr h="32512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Plane</a:t>
                      </a:r>
                      <a:r>
                        <a:rPr lang="en-US" sz="1400" baseline="0" dirty="0" smtClean="0"/>
                        <a:t> r</a:t>
                      </a:r>
                      <a:r>
                        <a:rPr lang="en-US" sz="1400" dirty="0" smtClean="0"/>
                        <a:t>esolution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~ </a:t>
                      </a:r>
                      <a:r>
                        <a:rPr lang="en-US" sz="1400" dirty="0" smtClean="0">
                          <a:latin typeface="Symbol" charset="2"/>
                          <a:cs typeface="Symbol" charset="2"/>
                        </a:rPr>
                        <a:t>50m</a:t>
                      </a:r>
                      <a:r>
                        <a:rPr lang="en-US" sz="1400" dirty="0" smtClean="0">
                          <a:latin typeface="+mn-lt"/>
                          <a:cs typeface="Symbol" charset="2"/>
                        </a:rPr>
                        <a:t>m</a:t>
                      </a:r>
                      <a:endParaRPr lang="en-US" sz="1400" dirty="0">
                        <a:latin typeface="Symbol" charset="2"/>
                        <a:cs typeface="Symbol" charset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+mn-cs"/>
                        </a:rPr>
                        <a:t>&lt;</a:t>
                      </a:r>
                      <a:r>
                        <a:rPr lang="en-US" sz="1400" baseline="0" dirty="0" smtClean="0">
                          <a:latin typeface="+mn-lt"/>
                          <a:cs typeface="+mn-cs"/>
                        </a:rPr>
                        <a:t> 6</a:t>
                      </a:r>
                      <a:r>
                        <a:rPr lang="en-US" sz="1400" dirty="0" smtClean="0">
                          <a:latin typeface="Symbol" charset="2"/>
                          <a:cs typeface="Symbol" charset="2"/>
                        </a:rPr>
                        <a:t>m</a:t>
                      </a:r>
                      <a:r>
                        <a:rPr lang="en-US" sz="1400" dirty="0" smtClean="0">
                          <a:latin typeface="+mn-lt"/>
                          <a:cs typeface="Symbol" charset="2"/>
                        </a:rPr>
                        <a:t>m</a:t>
                      </a:r>
                      <a:endParaRPr lang="en-US" sz="1400" dirty="0" smtClean="0">
                        <a:latin typeface="Symbol" charset="2"/>
                        <a:cs typeface="Symbol" charset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~8 worse</a:t>
                      </a:r>
                      <a:endParaRPr lang="en-US" sz="1400" dirty="0"/>
                    </a:p>
                  </a:txBody>
                  <a:tcPr/>
                </a:tc>
              </a:tr>
              <a:tr h="32512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Magnetic field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~ 1.5T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~ 3.0T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~2 worse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ePHENIX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mock-up in EicRoot 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457200" y="990600"/>
            <a:ext cx="7696200" cy="36576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sz="24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5x XY GEM stations at predefined locations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sz="24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50 micron gaussian  resolution and 0.86% </a:t>
            </a:r>
            <a:r>
              <a:rPr lang="en-US" sz="24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rad.length</a:t>
            </a:r>
            <a:r>
              <a:rPr lang="en-US" sz="24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per plane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sz="24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Either constant 1.5T or real-life BABAR-for-</a:t>
            </a:r>
            <a:r>
              <a:rPr lang="en-US" sz="24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ePHENIX</a:t>
            </a:r>
            <a:r>
              <a:rPr lang="en-US" sz="24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field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RICH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material: 1.0%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rad.length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entrance window &amp; ~1m </a:t>
            </a:r>
            <a:r>
              <a:rPr lang="en-US" sz="2400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thick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CF</a:t>
            </a:r>
            <a:r>
              <a:rPr kumimoji="0" lang="en-US" sz="2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4 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gas volume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endParaRPr lang="en-US" sz="2400" baseline="0" dirty="0" smtClean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900" lvl="0" indent="-342900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400" baseline="300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2400" dirty="0" smtClean="0">
                <a:solidFill>
                  <a:srgbClr val="1F497D"/>
                </a:solidFill>
                <a:latin typeface="Arial Narrow"/>
                <a:cs typeface="Arial Narrow"/>
              </a:rPr>
              <a:t>tracks</a:t>
            </a:r>
            <a:r>
              <a:rPr lang="en-US" sz="2400" dirty="0" smtClean="0">
                <a:solidFill>
                  <a:srgbClr val="1F497D"/>
                </a:solidFill>
              </a:rPr>
              <a:t>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sz="24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Track fitting using Kalman filter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ePHENIX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magnetic field map</a:t>
            </a:r>
          </a:p>
        </p:txBody>
      </p:sp>
      <p:sp>
        <p:nvSpPr>
          <p:cNvPr id="59398" name="TextBox 6"/>
          <p:cNvSpPr txBox="1">
            <a:spLocks noChangeArrowheads="1"/>
          </p:cNvSpPr>
          <p:nvPr/>
        </p:nvSpPr>
        <p:spPr bwMode="auto">
          <a:xfrm>
            <a:off x="2057400" y="5943600"/>
            <a:ext cx="60251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field rapidly falls down beyond ~1.5m from the IP </a:t>
            </a:r>
            <a:endParaRPr lang="en-US" sz="2000" dirty="0">
              <a:solidFill>
                <a:srgbClr val="008000"/>
              </a:solidFill>
            </a:endParaRPr>
          </a:p>
        </p:txBody>
      </p:sp>
      <p:pic>
        <p:nvPicPr>
          <p:cNvPr id="10" name="Picture 9" descr="BABAR-ePHENIX-solenoid-field.png"/>
          <p:cNvPicPr>
            <a:picLocks noChangeAspect="1"/>
          </p:cNvPicPr>
          <p:nvPr/>
        </p:nvPicPr>
        <p:blipFill>
          <a:blip r:embed="rId2"/>
          <a:srcRect l="9603" t="6399" r="7202" b="7999"/>
          <a:stretch>
            <a:fillRect/>
          </a:stretch>
        </p:blipFill>
        <p:spPr>
          <a:xfrm>
            <a:off x="914400" y="1447800"/>
            <a:ext cx="7924800" cy="4511696"/>
          </a:xfrm>
          <a:prstGeom prst="rect">
            <a:avLst/>
          </a:prstGeom>
        </p:spPr>
      </p:pic>
      <p:pic>
        <p:nvPicPr>
          <p:cNvPr id="11" name="Picture 10" descr="EIC_ePHENIX_12sep13(1)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rcRect t="7798" b="520"/>
              <a:stretch>
                <a:fillRect/>
              </a:stretch>
            </p:blipFill>
          </mc:Choice>
          <mc:Fallback>
            <p:blipFill>
              <a:blip r:embed="rId4"/>
              <a:srcRect t="7798" b="520"/>
              <a:stretch>
                <a:fillRect/>
              </a:stretch>
            </p:blipFill>
          </mc:Fallback>
        </mc:AlternateContent>
        <p:spPr>
          <a:xfrm>
            <a:off x="0" y="838200"/>
            <a:ext cx="3925673" cy="17013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ePHENIX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resolution plot #1</a:t>
            </a:r>
          </a:p>
        </p:txBody>
      </p:sp>
      <p:sp>
        <p:nvSpPr>
          <p:cNvPr id="59398" name="TextBox 6"/>
          <p:cNvSpPr txBox="1">
            <a:spLocks noChangeArrowheads="1"/>
          </p:cNvSpPr>
          <p:nvPr/>
        </p:nvSpPr>
        <p:spPr bwMode="auto">
          <a:xfrm>
            <a:off x="2590800" y="5943600"/>
            <a:ext cx="56164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so really expect ~10% resolution at 10 GeV/c 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990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1.5T constant field; </a:t>
            </a:r>
            <a:r>
              <a:rPr lang="en-US" sz="2000" u="sng" dirty="0" smtClean="0">
                <a:solidFill>
                  <a:srgbClr val="1F497D"/>
                </a:solidFill>
              </a:rPr>
              <a:t> </a:t>
            </a: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=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4.0; </a:t>
            </a: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check contributions (one change at a time)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10" name="Picture 9" descr="dp-phenix-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600200"/>
            <a:ext cx="7076440" cy="4196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ePHENIX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resolution plot #2</a:t>
            </a:r>
          </a:p>
        </p:txBody>
      </p:sp>
      <p:sp>
        <p:nvSpPr>
          <p:cNvPr id="59398" name="TextBox 6"/>
          <p:cNvSpPr txBox="1">
            <a:spLocks noChangeArrowheads="1"/>
          </p:cNvSpPr>
          <p:nvPr/>
        </p:nvSpPr>
        <p:spPr bwMode="auto">
          <a:xfrm>
            <a:off x="1600200" y="5943600"/>
            <a:ext cx="6545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a factor of ~3 difference in B*dl integral matters, clear 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990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1.5T constant field; 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</a:t>
            </a: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=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3.0 </a:t>
            </a: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vs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4.0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10" name="Picture 9" descr="dp-phenix-1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600200"/>
            <a:ext cx="7076440" cy="4196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ePHENIX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resolution plot #3</a:t>
            </a:r>
          </a:p>
        </p:txBody>
      </p:sp>
      <p:sp>
        <p:nvSpPr>
          <p:cNvPr id="59398" name="TextBox 6"/>
          <p:cNvSpPr txBox="1">
            <a:spLocks noChangeArrowheads="1"/>
          </p:cNvSpPr>
          <p:nvPr/>
        </p:nvSpPr>
        <p:spPr bwMode="auto">
          <a:xfrm>
            <a:off x="2590800" y="5943600"/>
            <a:ext cx="53593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real field gives a factor of ~2 worse results 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990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1.5T constant vs realistic field; 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</a:t>
            </a: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=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3.0 &amp; 4.0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11" name="Picture 10" descr="dp-phenix-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600200"/>
            <a:ext cx="7076440" cy="4196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ePHENIX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resolution plot #4</a:t>
            </a:r>
          </a:p>
        </p:txBody>
      </p:sp>
      <p:sp>
        <p:nvSpPr>
          <p:cNvPr id="59398" name="TextBox 6"/>
          <p:cNvSpPr txBox="1">
            <a:spLocks noChangeArrowheads="1"/>
          </p:cNvSpPr>
          <p:nvPr/>
        </p:nvSpPr>
        <p:spPr bwMode="auto">
          <a:xfrm>
            <a:off x="2590800" y="5943600"/>
            <a:ext cx="61646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linear term ~0.7% / GeV/c (~matches </a:t>
            </a:r>
            <a:r>
              <a:rPr lang="en-US" sz="2000" dirty="0" err="1" smtClean="0">
                <a:solidFill>
                  <a:srgbClr val="008000"/>
                </a:solidFill>
              </a:rPr>
              <a:t>LoI</a:t>
            </a:r>
            <a:r>
              <a:rPr lang="en-US" sz="2000" dirty="0" smtClean="0">
                <a:solidFill>
                  <a:srgbClr val="008000"/>
                </a:solidFill>
              </a:rPr>
              <a:t> number) 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990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realistic field; 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</a:t>
            </a: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=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4.0; </a:t>
            </a: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“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s</a:t>
            </a:r>
            <a:r>
              <a:rPr lang="en-US" sz="2000" baseline="-25000" dirty="0" smtClean="0">
                <a:solidFill>
                  <a:srgbClr val="1F497D"/>
                </a:solidFill>
                <a:latin typeface="Tahoma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u="sng" dirty="0" smtClean="0">
                <a:solidFill>
                  <a:srgbClr val="1F497D"/>
                </a:solidFill>
              </a:rPr>
              <a:t>/p ~ a*p + </a:t>
            </a:r>
            <a:r>
              <a:rPr lang="en-US" sz="2000" u="sng" dirty="0" err="1" smtClean="0">
                <a:solidFill>
                  <a:srgbClr val="1F497D"/>
                </a:solidFill>
              </a:rPr>
              <a:t>b</a:t>
            </a:r>
            <a:r>
              <a:rPr lang="en-US" sz="2000" u="sng" dirty="0" smtClean="0">
                <a:solidFill>
                  <a:srgbClr val="1F497D"/>
                </a:solidFill>
              </a:rPr>
              <a:t>” breakdown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11" name="Picture 10" descr="dp-phenix-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600200"/>
            <a:ext cx="7076440" cy="4196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4608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4608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EicRoot framework overview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17" name="Right Arrow 16"/>
          <p:cNvSpPr/>
          <p:nvPr/>
        </p:nvSpPr>
        <p:spPr bwMode="auto">
          <a:xfrm rot="16200000">
            <a:off x="3962400" y="4724400"/>
            <a:ext cx="457200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4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 dirty="0">
              <a:latin typeface="Tahoma" pitchFamily="-1" charset="0"/>
            </a:endParaRPr>
          </a:p>
        </p:txBody>
      </p:sp>
      <p:sp>
        <p:nvSpPr>
          <p:cNvPr id="46096" name="Right Arrow 20"/>
          <p:cNvSpPr>
            <a:spLocks noChangeArrowheads="1"/>
          </p:cNvSpPr>
          <p:nvPr/>
        </p:nvSpPr>
        <p:spPr bwMode="auto">
          <a:xfrm rot="1200000">
            <a:off x="2857738" y="3345595"/>
            <a:ext cx="4572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7C71B">
              <a:alpha val="4117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0" y="990600"/>
            <a:ext cx="5867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q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FairRoot is officially maintained by </a:t>
            </a:r>
            <a:r>
              <a:rPr lang="en-US" sz="2000" kern="0" dirty="0" smtClean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GSI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q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O(10)</a:t>
            </a:r>
            <a:r>
              <a:rPr lang="en-US" sz="2000" kern="0" dirty="0" smtClean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active experiments</a:t>
            </a:r>
            <a:endParaRPr lang="en-US" sz="2000" kern="0" dirty="0" smtClean="0">
              <a:solidFill>
                <a:srgbClr val="1F497D"/>
              </a:solidFill>
              <a:ea typeface="ＭＳ Ｐゴシック" pitchFamily="-1" charset="-128"/>
              <a:cs typeface="ＭＳ Ｐゴシック" pitchFamily="-1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q"/>
              <a:defRPr/>
            </a:pPr>
            <a:r>
              <a:rPr lang="en-US" sz="2000" kern="0" dirty="0" smtClean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O</a:t>
            </a: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(100) users</a:t>
            </a: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5791200" y="762000"/>
            <a:ext cx="3505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Interface to GEANT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Interface to ROOT event display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Parameter database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MC stack handling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…</a:t>
            </a:r>
          </a:p>
        </p:txBody>
      </p:sp>
      <p:sp>
        <p:nvSpPr>
          <p:cNvPr id="26" name="AutoShape 3"/>
          <p:cNvSpPr>
            <a:spLocks/>
          </p:cNvSpPr>
          <p:nvPr/>
        </p:nvSpPr>
        <p:spPr bwMode="auto">
          <a:xfrm>
            <a:off x="3810000" y="3657600"/>
            <a:ext cx="1752600" cy="762000"/>
          </a:xfrm>
          <a:prstGeom prst="roundRect">
            <a:avLst>
              <a:gd name="adj" fmla="val 8333"/>
            </a:avLst>
          </a:prstGeom>
          <a:solidFill>
            <a:srgbClr val="FF0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EicRoot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27" name="AutoShape 3"/>
          <p:cNvSpPr>
            <a:spLocks/>
          </p:cNvSpPr>
          <p:nvPr/>
        </p:nvSpPr>
        <p:spPr bwMode="auto">
          <a:xfrm>
            <a:off x="304800" y="2514600"/>
            <a:ext cx="2286000" cy="1295400"/>
          </a:xfrm>
          <a:prstGeom prst="roundRect">
            <a:avLst>
              <a:gd name="adj" fmla="val 8333"/>
            </a:avLst>
          </a:prstGeom>
          <a:solidFill>
            <a:srgbClr val="008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PandaRoot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28" name="AutoShape 3"/>
          <p:cNvSpPr>
            <a:spLocks/>
          </p:cNvSpPr>
          <p:nvPr/>
        </p:nvSpPr>
        <p:spPr bwMode="auto">
          <a:xfrm>
            <a:off x="6629400" y="2514600"/>
            <a:ext cx="2286000" cy="1295400"/>
          </a:xfrm>
          <a:prstGeom prst="roundRect">
            <a:avLst>
              <a:gd name="adj" fmla="val 8333"/>
            </a:avLst>
          </a:prstGeom>
          <a:solidFill>
            <a:srgbClr val="008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 err="1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FopiRoot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29" name="AutoShape 3"/>
          <p:cNvSpPr>
            <a:spLocks/>
          </p:cNvSpPr>
          <p:nvPr/>
        </p:nvSpPr>
        <p:spPr bwMode="auto">
          <a:xfrm>
            <a:off x="3505200" y="1524000"/>
            <a:ext cx="2286000" cy="1295400"/>
          </a:xfrm>
          <a:prstGeom prst="roundRect">
            <a:avLst>
              <a:gd name="adj" fmla="val 8333"/>
            </a:avLst>
          </a:prstGeom>
          <a:solidFill>
            <a:srgbClr val="008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FairBase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0" y="3886200"/>
            <a:ext cx="3200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Interface to FairBase classes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Ideal track finder</a:t>
            </a:r>
            <a:r>
              <a:rPr lang="en-US" sz="1600" kern="0" dirty="0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Interface </a:t>
            </a:r>
            <a:r>
              <a:rPr lang="en-US" sz="1600" kern="0" dirty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to </a:t>
            </a:r>
            <a:r>
              <a:rPr lang="en-US" sz="1600" kern="0" dirty="0" err="1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GenFit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…</a:t>
            </a: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6400800" y="3962400"/>
            <a:ext cx="2743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TPC digitization</a:t>
            </a:r>
            <a:r>
              <a:rPr lang="en-US" sz="1600" kern="0" dirty="0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Real life track </a:t>
            </a:r>
            <a:r>
              <a:rPr lang="en-US" sz="1600" kern="0" dirty="0" err="1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finder(s</a:t>
            </a: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)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Another </a:t>
            </a:r>
            <a:r>
              <a:rPr lang="en-US" sz="1600" kern="0" dirty="0" err="1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GenFit</a:t>
            </a: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 interface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Interface to </a:t>
            </a: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RAVE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33" name="Right Arrow 20"/>
          <p:cNvSpPr>
            <a:spLocks noChangeArrowheads="1"/>
          </p:cNvSpPr>
          <p:nvPr/>
        </p:nvSpPr>
        <p:spPr bwMode="auto">
          <a:xfrm rot="5400000">
            <a:off x="4419600" y="3124200"/>
            <a:ext cx="4572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7C71B">
              <a:alpha val="4117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Right Arrow 20"/>
          <p:cNvSpPr>
            <a:spLocks noChangeArrowheads="1"/>
          </p:cNvSpPr>
          <p:nvPr/>
        </p:nvSpPr>
        <p:spPr bwMode="auto">
          <a:xfrm rot="9600000">
            <a:off x="5905737" y="3345595"/>
            <a:ext cx="4572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7C71B">
              <a:alpha val="4117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AutoShape 3"/>
          <p:cNvSpPr>
            <a:spLocks/>
          </p:cNvSpPr>
          <p:nvPr/>
        </p:nvSpPr>
        <p:spPr bwMode="auto">
          <a:xfrm>
            <a:off x="3048000" y="5257800"/>
            <a:ext cx="1752600" cy="685800"/>
          </a:xfrm>
          <a:prstGeom prst="roundRect">
            <a:avLst>
              <a:gd name="adj" fmla="val 8333"/>
            </a:avLst>
          </a:prstGeom>
          <a:solidFill>
            <a:schemeClr val="tx1">
              <a:lumMod val="60000"/>
              <a:lumOff val="4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 err="1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eic</a:t>
            </a:r>
            <a:r>
              <a:rPr lang="en-US" sz="28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-smear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36" name="Right Arrow 20"/>
          <p:cNvSpPr>
            <a:spLocks noChangeArrowheads="1"/>
          </p:cNvSpPr>
          <p:nvPr/>
        </p:nvSpPr>
        <p:spPr bwMode="auto">
          <a:xfrm rot="9600000">
            <a:off x="2781537" y="2431195"/>
            <a:ext cx="4572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7C71B">
              <a:alpha val="4117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ight Arrow 20"/>
          <p:cNvSpPr>
            <a:spLocks noChangeArrowheads="1"/>
          </p:cNvSpPr>
          <p:nvPr/>
        </p:nvSpPr>
        <p:spPr bwMode="auto">
          <a:xfrm rot="1200000">
            <a:off x="5981938" y="2431194"/>
            <a:ext cx="4572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7C71B">
              <a:alpha val="4117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Rectangle 3"/>
          <p:cNvSpPr txBox="1">
            <a:spLocks noChangeArrowheads="1"/>
          </p:cNvSpPr>
          <p:nvPr/>
        </p:nvSpPr>
        <p:spPr bwMode="auto">
          <a:xfrm>
            <a:off x="0" y="5486400"/>
            <a:ext cx="3048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ea typeface="ＭＳ Ｐゴシック" pitchFamily="-65" charset="-128"/>
                <a:cs typeface="ＭＳ Ｐゴシック" pitchFamily="-65" charset="-128"/>
              </a:rPr>
              <a:t>Generator output</a:t>
            </a:r>
            <a:r>
              <a:rPr lang="en-US" sz="1600" kern="0" dirty="0" smtClean="0">
                <a:latin typeface="+mn-lt"/>
                <a:ea typeface="ＭＳ Ｐゴシック" pitchFamily="-65" charset="-128"/>
                <a:cs typeface="ＭＳ Ｐゴシック" pitchFamily="-65" charset="-128"/>
              </a:rPr>
              <a:t> file import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ea typeface="ＭＳ Ｐゴシック" pitchFamily="-65" charset="-128"/>
                <a:cs typeface="ＭＳ Ｐゴシック" pitchFamily="-65" charset="-128"/>
              </a:rPr>
              <a:t>Fast smearing codes</a:t>
            </a:r>
            <a:endParaRPr lang="en-US" sz="1600" kern="0" dirty="0" smtClean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41" name="AutoShape 3"/>
          <p:cNvSpPr>
            <a:spLocks/>
          </p:cNvSpPr>
          <p:nvPr/>
        </p:nvSpPr>
        <p:spPr bwMode="auto">
          <a:xfrm>
            <a:off x="4953000" y="5257800"/>
            <a:ext cx="1600200" cy="685800"/>
          </a:xfrm>
          <a:prstGeom prst="roundRect">
            <a:avLst>
              <a:gd name="adj" fmla="val 8333"/>
            </a:avLst>
          </a:prstGeom>
          <a:solidFill>
            <a:schemeClr val="tx1">
              <a:lumMod val="20000"/>
              <a:lumOff val="80000"/>
            </a:schemeClr>
          </a:solidFill>
          <a:ln w="25400">
            <a:solidFill>
              <a:schemeClr val="tx1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0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solenoid </a:t>
            </a:r>
          </a:p>
          <a:p>
            <a:pPr algn="ctr"/>
            <a:r>
              <a:rPr lang="en-US" sz="20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modeling</a:t>
            </a:r>
            <a:endParaRPr lang="en-US" sz="20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42" name="Right Arrow 41"/>
          <p:cNvSpPr/>
          <p:nvPr/>
        </p:nvSpPr>
        <p:spPr bwMode="auto">
          <a:xfrm rot="16200000">
            <a:off x="5105400" y="4724400"/>
            <a:ext cx="457200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4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 dirty="0">
              <a:latin typeface="Tahoma" pitchFamily="-1" charset="0"/>
            </a:endParaRP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5410200" y="601980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ea typeface="ＭＳ Ｐゴシック" pitchFamily="-65" charset="-128"/>
                <a:cs typeface="ＭＳ Ｐゴシック" pitchFamily="-65" charset="-128"/>
              </a:rPr>
              <a:t>OPERA output ASCII files</a:t>
            </a:r>
            <a:endParaRPr lang="en-US" sz="1600" kern="0" dirty="0" smtClean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655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eRHIC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tracker alternatives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943600" y="838200"/>
            <a:ext cx="3200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Maxence</a:t>
            </a: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u="sng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Vandenbroucke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46950" y="5715000"/>
            <a:ext cx="890049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</a:t>
            </a:r>
            <a:r>
              <a:rPr lang="en-US" sz="2000" dirty="0" smtClean="0">
                <a:solidFill>
                  <a:srgbClr val="008000"/>
                </a:solidFill>
              </a:rPr>
              <a:t>use 6 cylindrical layers of </a:t>
            </a:r>
            <a:r>
              <a:rPr lang="en-US" sz="2000" dirty="0" err="1" smtClean="0">
                <a:solidFill>
                  <a:srgbClr val="008000"/>
                </a:solidFill>
              </a:rPr>
              <a:t>micromegas</a:t>
            </a:r>
            <a:r>
              <a:rPr lang="en-US" sz="2000" dirty="0" smtClean="0">
                <a:solidFill>
                  <a:srgbClr val="008000"/>
                </a:solidFill>
              </a:rPr>
              <a:t> instead of TPC (200</a:t>
            </a:r>
            <a:r>
              <a:rPr lang="en-US" sz="2000" dirty="0" smtClean="0">
                <a:solidFill>
                  <a:srgbClr val="11690C"/>
                </a:solidFill>
                <a:latin typeface="Symbol" charset="2"/>
                <a:cs typeface="Symbol" charset="2"/>
              </a:rPr>
              <a:t>m</a:t>
            </a:r>
            <a:r>
              <a:rPr lang="en-US" sz="2000" dirty="0" smtClean="0">
                <a:solidFill>
                  <a:srgbClr val="008000"/>
                </a:solidFill>
              </a:rPr>
              <a:t>m resolution)</a:t>
            </a:r>
          </a:p>
          <a:p>
            <a:r>
              <a:rPr lang="en-US" sz="2000" dirty="0" smtClean="0">
                <a:solidFill>
                  <a:srgbClr val="008000"/>
                </a:solidFill>
              </a:rPr>
              <a:t>-&gt; use forward GEM disks at high rapidity </a:t>
            </a:r>
            <a:endParaRPr lang="en-US" sz="2000" dirty="0">
              <a:solidFill>
                <a:srgbClr val="008000"/>
              </a:solidFill>
            </a:endParaRPr>
          </a:p>
        </p:txBody>
      </p:sp>
      <p:pic>
        <p:nvPicPr>
          <p:cNvPr id="10" name="Picture 9" descr="mmg-rapidity.png"/>
          <p:cNvPicPr>
            <a:picLocks noChangeAspect="1"/>
          </p:cNvPicPr>
          <p:nvPr/>
        </p:nvPicPr>
        <p:blipFill>
          <a:blip r:embed="rId2"/>
          <a:srcRect l="20625" t="14667" r="9375" b="6000"/>
          <a:stretch>
            <a:fillRect/>
          </a:stretch>
        </p:blipFill>
        <p:spPr>
          <a:xfrm>
            <a:off x="1143000" y="1371600"/>
            <a:ext cx="7086600" cy="40805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655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eRHIC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tracker alternatives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pic>
        <p:nvPicPr>
          <p:cNvPr id="7" name="Picture 6" descr="mmg-barrel.png"/>
          <p:cNvPicPr>
            <a:picLocks noChangeAspect="1"/>
          </p:cNvPicPr>
          <p:nvPr/>
        </p:nvPicPr>
        <p:blipFill>
          <a:blip r:embed="rId2"/>
          <a:srcRect l="21000" t="14000" r="18750" b="6667"/>
          <a:stretch>
            <a:fillRect/>
          </a:stretch>
        </p:blipFill>
        <p:spPr>
          <a:xfrm>
            <a:off x="1143000" y="1447800"/>
            <a:ext cx="6766560" cy="4080504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943600" y="838200"/>
            <a:ext cx="3200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Maxence</a:t>
            </a: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u="sng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Vandenbroucke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346950" y="5715000"/>
            <a:ext cx="890049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</a:t>
            </a:r>
            <a:r>
              <a:rPr lang="en-US" sz="2000" dirty="0" smtClean="0">
                <a:solidFill>
                  <a:srgbClr val="008000"/>
                </a:solidFill>
              </a:rPr>
              <a:t>use 6 cylindrical layers of </a:t>
            </a:r>
            <a:r>
              <a:rPr lang="en-US" sz="2000" dirty="0" err="1" smtClean="0">
                <a:solidFill>
                  <a:srgbClr val="008000"/>
                </a:solidFill>
              </a:rPr>
              <a:t>micromegas</a:t>
            </a:r>
            <a:r>
              <a:rPr lang="en-US" sz="2000" dirty="0" smtClean="0">
                <a:solidFill>
                  <a:srgbClr val="008000"/>
                </a:solidFill>
              </a:rPr>
              <a:t> instead of TPC (200</a:t>
            </a:r>
            <a:r>
              <a:rPr lang="en-US" sz="2000" dirty="0" smtClean="0">
                <a:solidFill>
                  <a:srgbClr val="11690C"/>
                </a:solidFill>
                <a:latin typeface="Symbol" charset="2"/>
                <a:cs typeface="Symbol" charset="2"/>
              </a:rPr>
              <a:t>m</a:t>
            </a:r>
            <a:r>
              <a:rPr lang="en-US" sz="2000" dirty="0" smtClean="0">
                <a:solidFill>
                  <a:srgbClr val="008000"/>
                </a:solidFill>
              </a:rPr>
              <a:t>m resolution)</a:t>
            </a:r>
          </a:p>
          <a:p>
            <a:r>
              <a:rPr lang="en-US" sz="2000" dirty="0" smtClean="0">
                <a:solidFill>
                  <a:srgbClr val="008000"/>
                </a:solidFill>
              </a:rPr>
              <a:t>-&gt; use forward GEM disks at high rapidity </a:t>
            </a:r>
            <a:endParaRPr lang="en-US" sz="2000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655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eRHIC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tracker alternatives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pic>
        <p:nvPicPr>
          <p:cNvPr id="11" name="Picture 10" descr="mmg-barrel-result.png"/>
          <p:cNvPicPr>
            <a:picLocks noChangeAspect="1"/>
          </p:cNvPicPr>
          <p:nvPr/>
        </p:nvPicPr>
        <p:blipFill>
          <a:blip r:embed="rId2"/>
          <a:srcRect l="17250" t="26333" r="24000" b="14000"/>
          <a:stretch>
            <a:fillRect/>
          </a:stretch>
        </p:blipFill>
        <p:spPr>
          <a:xfrm>
            <a:off x="762000" y="1576075"/>
            <a:ext cx="7543800" cy="4309676"/>
          </a:xfrm>
          <a:prstGeom prst="rect">
            <a:avLst/>
          </a:prstGeom>
        </p:spPr>
      </p:pic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5943600" y="838200"/>
            <a:ext cx="3200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Maxence</a:t>
            </a: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u="sng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Vandenbroucke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655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eRHIC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tracker alternatives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pic>
        <p:nvPicPr>
          <p:cNvPr id="10" name="Picture 9" descr="mmg-results.png"/>
          <p:cNvPicPr>
            <a:picLocks noChangeAspect="1"/>
          </p:cNvPicPr>
          <p:nvPr/>
        </p:nvPicPr>
        <p:blipFill>
          <a:blip r:embed="rId2"/>
          <a:srcRect l="18750" t="26333" r="20250" b="14000"/>
          <a:stretch>
            <a:fillRect/>
          </a:stretch>
        </p:blipFill>
        <p:spPr>
          <a:xfrm>
            <a:off x="762000" y="1524000"/>
            <a:ext cx="7924800" cy="4360281"/>
          </a:xfrm>
          <a:prstGeom prst="rect">
            <a:avLst/>
          </a:prstGeom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5943600" y="838200"/>
            <a:ext cx="3200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Maxence</a:t>
            </a: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u="sng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Vandenbroucke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655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STAR forward tracker upgrade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943600" y="1295400"/>
            <a:ext cx="3200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Zhenyu</a:t>
            </a: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Ye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7" name="Picture 6" descr="star-setup.png"/>
          <p:cNvPicPr>
            <a:picLocks noChangeAspect="1"/>
          </p:cNvPicPr>
          <p:nvPr/>
        </p:nvPicPr>
        <p:blipFill>
          <a:blip r:embed="rId2"/>
          <a:srcRect l="19125" t="14667" r="20625" b="5333"/>
          <a:stretch>
            <a:fillRect/>
          </a:stretch>
        </p:blipFill>
        <p:spPr>
          <a:xfrm>
            <a:off x="381000" y="1143000"/>
            <a:ext cx="5943600" cy="4439232"/>
          </a:xfrm>
          <a:prstGeom prst="rect">
            <a:avLst/>
          </a:prstGeom>
        </p:spPr>
      </p:pic>
      <p:pic>
        <p:nvPicPr>
          <p:cNvPr id="9" name="Picture 8" descr="zhenyu.png"/>
          <p:cNvPicPr>
            <a:picLocks noChangeAspect="1"/>
          </p:cNvPicPr>
          <p:nvPr/>
        </p:nvPicPr>
        <p:blipFill>
          <a:blip r:embed="rId3"/>
          <a:srcRect l="19125" t="14667" r="21375" b="10000"/>
          <a:stretch>
            <a:fillRect/>
          </a:stretch>
        </p:blipFill>
        <p:spPr>
          <a:xfrm>
            <a:off x="4876800" y="3657600"/>
            <a:ext cx="3688080" cy="2626600"/>
          </a:xfrm>
          <a:prstGeom prst="rect">
            <a:avLst/>
          </a:prstGeom>
        </p:spPr>
      </p:pic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990600" y="5867400"/>
            <a:ext cx="27003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work in progress …</a:t>
            </a:r>
            <a:endParaRPr lang="en-US" sz="2000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4813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End user view</a:t>
            </a:r>
          </a:p>
        </p:txBody>
      </p:sp>
      <p:sp>
        <p:nvSpPr>
          <p:cNvPr id="481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3276600"/>
            <a:ext cx="1447800" cy="381000"/>
          </a:xfrm>
        </p:spPr>
        <p:txBody>
          <a:bodyPr/>
          <a:lstStyle/>
          <a:p>
            <a:pPr eaLnBrk="1" hangingPunct="1">
              <a:buFont typeface="Wingdings" pitchFamily="-84" charset="2"/>
              <a:buNone/>
            </a:pPr>
            <a:r>
              <a:rPr lang="en-US" sz="160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-&gt; MC points</a:t>
            </a:r>
            <a:r>
              <a:rPr lang="ru-RU" sz="160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160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48134" name="Text Box 4"/>
          <p:cNvSpPr txBox="1">
            <a:spLocks noChangeArrowheads="1"/>
          </p:cNvSpPr>
          <p:nvPr/>
        </p:nvSpPr>
        <p:spPr bwMode="auto">
          <a:xfrm>
            <a:off x="188741" y="2819400"/>
            <a:ext cx="1467193" cy="400110"/>
          </a:xfrm>
          <a:prstGeom prst="rect">
            <a:avLst/>
          </a:prstGeom>
          <a:solidFill>
            <a:schemeClr val="tx1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</a:rPr>
              <a:t>simulation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04800" y="1600200"/>
            <a:ext cx="853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No executable (steering through ROOT macro scripts)</a:t>
            </a:r>
          </a:p>
        </p:txBody>
      </p:sp>
      <p:sp>
        <p:nvSpPr>
          <p:cNvPr id="48136" name="Text Box 4"/>
          <p:cNvSpPr txBox="1">
            <a:spLocks noChangeArrowheads="1"/>
          </p:cNvSpPr>
          <p:nvPr/>
        </p:nvSpPr>
        <p:spPr bwMode="auto">
          <a:xfrm>
            <a:off x="2337699" y="2819400"/>
            <a:ext cx="1538076" cy="400110"/>
          </a:xfrm>
          <a:prstGeom prst="rect">
            <a:avLst/>
          </a:prstGeom>
          <a:solidFill>
            <a:schemeClr val="tx1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digitization</a:t>
            </a:r>
          </a:p>
        </p:txBody>
      </p:sp>
      <p:sp>
        <p:nvSpPr>
          <p:cNvPr id="48137" name="Text Box 4"/>
          <p:cNvSpPr txBox="1">
            <a:spLocks noChangeArrowheads="1"/>
          </p:cNvSpPr>
          <p:nvPr/>
        </p:nvSpPr>
        <p:spPr bwMode="auto">
          <a:xfrm>
            <a:off x="7086600" y="2819400"/>
            <a:ext cx="1584325" cy="400050"/>
          </a:xfrm>
          <a:prstGeom prst="rect">
            <a:avLst/>
          </a:prstGeom>
          <a:solidFill>
            <a:schemeClr val="tx1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</a:rPr>
              <a:t>“PID” Pass</a:t>
            </a:r>
          </a:p>
        </p:txBody>
      </p:sp>
      <p:sp>
        <p:nvSpPr>
          <p:cNvPr id="48138" name="Text Box 4"/>
          <p:cNvSpPr txBox="1">
            <a:spLocks noChangeArrowheads="1"/>
          </p:cNvSpPr>
          <p:nvPr/>
        </p:nvSpPr>
        <p:spPr bwMode="auto">
          <a:xfrm>
            <a:off x="4536741" y="2819400"/>
            <a:ext cx="1980280" cy="400110"/>
          </a:xfrm>
          <a:prstGeom prst="rect">
            <a:avLst/>
          </a:prstGeom>
          <a:solidFill>
            <a:schemeClr val="tx1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</a:rPr>
              <a:t>reconstruction</a:t>
            </a:r>
          </a:p>
        </p:txBody>
      </p:sp>
      <p:sp>
        <p:nvSpPr>
          <p:cNvPr id="17" name="Right Arrow 16"/>
          <p:cNvSpPr/>
          <p:nvPr/>
        </p:nvSpPr>
        <p:spPr bwMode="auto">
          <a:xfrm>
            <a:off x="1752600" y="2895600"/>
            <a:ext cx="457200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4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 dirty="0">
              <a:latin typeface="Tahoma" pitchFamily="-1" charset="0"/>
            </a:endParaRPr>
          </a:p>
        </p:txBody>
      </p:sp>
      <p:sp>
        <p:nvSpPr>
          <p:cNvPr id="27" name="Right Arrow 26"/>
          <p:cNvSpPr/>
          <p:nvPr/>
        </p:nvSpPr>
        <p:spPr bwMode="auto">
          <a:xfrm>
            <a:off x="3962400" y="2895600"/>
            <a:ext cx="457200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4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 dirty="0">
              <a:latin typeface="Tahoma" pitchFamily="-1" charset="0"/>
            </a:endParaRPr>
          </a:p>
        </p:txBody>
      </p:sp>
      <p:sp>
        <p:nvSpPr>
          <p:cNvPr id="28" name="Right Arrow 27"/>
          <p:cNvSpPr/>
          <p:nvPr/>
        </p:nvSpPr>
        <p:spPr bwMode="auto">
          <a:xfrm>
            <a:off x="6629400" y="2895600"/>
            <a:ext cx="381000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4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 dirty="0">
              <a:latin typeface="Tahoma" pitchFamily="-1" charset="0"/>
            </a:endParaRPr>
          </a:p>
        </p:txBody>
      </p: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2286000" y="3276600"/>
            <a:ext cx="1143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None/>
              <a:defRPr/>
            </a:pPr>
            <a:r>
              <a:rPr lang="en-US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-&gt; Hits</a:t>
            </a:r>
            <a:r>
              <a:rPr lang="ru-RU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</a:t>
            </a:r>
            <a:endParaRPr lang="en-US" sz="1600" kern="0" dirty="0">
              <a:solidFill>
                <a:srgbClr val="1F497D"/>
              </a:solidFill>
              <a:latin typeface="+mn-lt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4495800" y="3276600"/>
            <a:ext cx="1828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None/>
              <a:defRPr/>
            </a:pPr>
            <a:r>
              <a:rPr lang="en-US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-&gt; “Short” tracks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None/>
              <a:defRPr/>
            </a:pPr>
            <a:r>
              <a:rPr lang="en-US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-&gt; Clusters</a:t>
            </a:r>
            <a:r>
              <a:rPr lang="ru-RU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</a:t>
            </a:r>
            <a:endParaRPr lang="en-US" sz="1600" kern="0" dirty="0">
              <a:solidFill>
                <a:srgbClr val="1F497D"/>
              </a:solidFill>
              <a:latin typeface="+mn-lt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7010400" y="3276600"/>
            <a:ext cx="2133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None/>
              <a:defRPr/>
            </a:pPr>
            <a:r>
              <a:rPr lang="en-US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-&gt; “Combined” tracks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None/>
              <a:defRPr/>
            </a:pPr>
            <a:r>
              <a:rPr lang="en-US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-&gt; Vertices @ IP</a:t>
            </a:r>
            <a:r>
              <a:rPr lang="ru-RU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</a:t>
            </a:r>
            <a:endParaRPr lang="en-US" sz="1600" kern="0" dirty="0">
              <a:solidFill>
                <a:srgbClr val="1F497D"/>
              </a:solidFill>
              <a:latin typeface="+mn-lt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685800" y="4419600"/>
            <a:ext cx="7924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ROOT files for analysis available after each step </a:t>
            </a:r>
            <a:r>
              <a:rPr lang="ru-RU" sz="24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400" dirty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C++ class structure is well defined at each I/O stage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5325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Tracking code implementation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04800" y="914400"/>
            <a:ext cx="8839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Large parts of other experiment’s codes adapted</a:t>
            </a:r>
          </a:p>
          <a:p>
            <a:pPr marL="89611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1690C"/>
                </a:solidFill>
                <a:ea typeface="ＭＳ Ｐゴシック" pitchFamily="-84" charset="-128"/>
                <a:cs typeface="ＭＳ Ｐゴシック" pitchFamily="-84" charset="-128"/>
              </a:rPr>
              <a:t>PandaRoot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: “ideal” track finder, </a:t>
            </a:r>
            <a:r>
              <a:rPr lang="en-US" sz="20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GenFit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fitter, etc</a:t>
            </a:r>
          </a:p>
          <a:p>
            <a:pPr marL="89611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err="1" smtClean="0">
                <a:solidFill>
                  <a:srgbClr val="11690C"/>
                </a:solidFill>
                <a:ea typeface="ＭＳ Ｐゴシック" pitchFamily="-84" charset="-128"/>
                <a:cs typeface="ＭＳ Ｐゴシック" pitchFamily="-84" charset="-128"/>
              </a:rPr>
              <a:t>FopiRoot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: TPC digitization, realistic track finders (Hough transform; Riemann sphere fit), </a:t>
            </a:r>
            <a:r>
              <a:rPr lang="en-US" sz="20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GenFit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fitter, RAVE vertex builder,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etc</a:t>
            </a:r>
          </a:p>
          <a:p>
            <a:pPr marL="89611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1690C"/>
                </a:solidFill>
                <a:ea typeface="ＭＳ Ｐゴシック" pitchFamily="-84" charset="-128"/>
                <a:cs typeface="ＭＳ Ｐゴシック" pitchFamily="-84" charset="-128"/>
              </a:rPr>
              <a:t>HERMES HTC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: forward tracker Kalman filter (in progress)</a:t>
            </a:r>
            <a:endParaRPr lang="en-US" sz="20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89611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0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89611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89611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89611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89611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89611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89611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 </a:t>
            </a: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exists 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(simplistic, except for TPC)</a:t>
            </a:r>
          </a:p>
        </p:txBody>
      </p:sp>
      <p:pic>
        <p:nvPicPr>
          <p:cNvPr id="8" name="Picture 12" descr="chi-1.0gev-0.5eta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657600"/>
            <a:ext cx="4237911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4" descr="chi-32.0gev-3.0eta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3733800"/>
            <a:ext cx="4191000" cy="1959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81000" y="3276600"/>
            <a:ext cx="434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1600" u="sng" dirty="0">
                <a:solidFill>
                  <a:srgbClr val="1F497D"/>
                </a:solidFill>
              </a:rPr>
              <a:t>1 GeV/c</a:t>
            </a:r>
            <a:r>
              <a:rPr lang="en-US" sz="16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 p</a:t>
            </a:r>
            <a:r>
              <a:rPr lang="en-US" sz="1600" u="sng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1600" u="sng" dirty="0">
                <a:solidFill>
                  <a:srgbClr val="1F497D"/>
                </a:solidFill>
              </a:rPr>
              <a:t>tracks at </a:t>
            </a:r>
            <a:r>
              <a:rPr lang="en-US" sz="16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h=0.5:</a:t>
            </a:r>
            <a:endParaRPr lang="en-US" sz="16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572000" y="3276600"/>
            <a:ext cx="434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1600" u="sng" dirty="0">
                <a:solidFill>
                  <a:srgbClr val="1F497D"/>
                </a:solidFill>
              </a:rPr>
              <a:t>32 GeV/c</a:t>
            </a:r>
            <a:r>
              <a:rPr lang="en-US" sz="16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 p</a:t>
            </a:r>
            <a:r>
              <a:rPr lang="en-US" sz="1600" u="sng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1600" u="sng" dirty="0">
                <a:solidFill>
                  <a:srgbClr val="1F497D"/>
                </a:solidFill>
              </a:rPr>
              <a:t>tracks at </a:t>
            </a:r>
            <a:r>
              <a:rPr lang="en-US" sz="16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h=3.0:</a:t>
            </a:r>
            <a:endParaRPr lang="en-US" sz="16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8600" y="2895600"/>
            <a:ext cx="8610600" cy="2743200"/>
          </a:xfrm>
          <a:prstGeom prst="rect">
            <a:avLst/>
          </a:prstGeom>
          <a:noFill/>
          <a:ln w="19050">
            <a:solidFill>
              <a:srgbClr val="80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1905000" y="2971800"/>
            <a:ext cx="56399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u="sng" dirty="0" smtClean="0">
                <a:solidFill>
                  <a:srgbClr val="660066"/>
                </a:solidFill>
              </a:rPr>
              <a:t>Kalman filter fit quality for two “extreme” track configurations  </a:t>
            </a:r>
            <a:endParaRPr lang="en-US" sz="1600" u="sng" dirty="0">
              <a:solidFill>
                <a:srgbClr val="660066"/>
              </a:solidFill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914400" y="3810000"/>
            <a:ext cx="12857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1F497D"/>
                </a:solidFill>
              </a:rPr>
              <a:t>&lt;</a:t>
            </a:r>
            <a:r>
              <a:rPr lang="en-US" sz="1600" dirty="0" err="1">
                <a:solidFill>
                  <a:srgbClr val="1F497D"/>
                </a:solidFill>
              </a:rPr>
              <a:t>ndf</a:t>
            </a:r>
            <a:r>
              <a:rPr lang="en-US" sz="1600" dirty="0">
                <a:solidFill>
                  <a:srgbClr val="1F497D"/>
                </a:solidFill>
              </a:rPr>
              <a:t>&gt; = 206</a:t>
            </a:r>
          </a:p>
        </p:txBody>
      </p:sp>
      <p:sp>
        <p:nvSpPr>
          <p:cNvPr id="16" name="TextBox 20"/>
          <p:cNvSpPr txBox="1">
            <a:spLocks noChangeArrowheads="1"/>
          </p:cNvSpPr>
          <p:nvPr/>
        </p:nvSpPr>
        <p:spPr bwMode="auto">
          <a:xfrm>
            <a:off x="7391400" y="4267200"/>
            <a:ext cx="105750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1F497D"/>
                </a:solidFill>
              </a:rPr>
              <a:t>&lt;</a:t>
            </a:r>
            <a:r>
              <a:rPr lang="en-US" sz="1600" dirty="0" err="1">
                <a:solidFill>
                  <a:srgbClr val="1F497D"/>
                </a:solidFill>
              </a:rPr>
              <a:t>ndf</a:t>
            </a:r>
            <a:r>
              <a:rPr lang="en-US" sz="1600" dirty="0">
                <a:solidFill>
                  <a:srgbClr val="1F497D"/>
                </a:solidFill>
              </a:rPr>
              <a:t>&gt; = 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542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 tracker view </a:t>
            </a:r>
          </a:p>
        </p:txBody>
      </p:sp>
      <p:pic>
        <p:nvPicPr>
          <p:cNvPr id="19" name="Picture 18" descr="tracker-ng.png"/>
          <p:cNvPicPr>
            <a:picLocks noChangeAspect="1"/>
          </p:cNvPicPr>
          <p:nvPr/>
        </p:nvPicPr>
        <p:blipFill>
          <a:blip r:embed="rId2"/>
          <a:srcRect l="25875" t="14000" r="12750" b="5333"/>
          <a:stretch>
            <a:fillRect/>
          </a:stretch>
        </p:blipFill>
        <p:spPr>
          <a:xfrm>
            <a:off x="0" y="762000"/>
            <a:ext cx="7482840" cy="5532143"/>
          </a:xfrm>
          <a:prstGeom prst="rect">
            <a:avLst/>
          </a:prstGeom>
        </p:spPr>
      </p:pic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1676400" y="4419600"/>
            <a:ext cx="1198165" cy="923330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solidFill>
                  <a:srgbClr val="FFCC00"/>
                </a:solidFill>
              </a:rPr>
              <a:t>Backward </a:t>
            </a:r>
          </a:p>
          <a:p>
            <a:pPr algn="ctr"/>
            <a:r>
              <a:rPr lang="en-US" sz="1800" dirty="0" smtClean="0">
                <a:solidFill>
                  <a:srgbClr val="FFCC00"/>
                </a:solidFill>
              </a:rPr>
              <a:t>GEM </a:t>
            </a:r>
          </a:p>
          <a:p>
            <a:pPr algn="ctr"/>
            <a:r>
              <a:rPr lang="en-US" sz="1800" dirty="0" smtClean="0">
                <a:solidFill>
                  <a:srgbClr val="FFCC00"/>
                </a:solidFill>
              </a:rPr>
              <a:t>Tracker</a:t>
            </a:r>
            <a:endParaRPr lang="en-US" sz="1800" dirty="0">
              <a:solidFill>
                <a:srgbClr val="FFCC00"/>
              </a:solidFill>
            </a:endParaRPr>
          </a:p>
        </p:txBody>
      </p:sp>
      <p:sp>
        <p:nvSpPr>
          <p:cNvPr id="21" name="TextBox 10"/>
          <p:cNvSpPr txBox="1">
            <a:spLocks noChangeArrowheads="1"/>
          </p:cNvSpPr>
          <p:nvPr/>
        </p:nvSpPr>
        <p:spPr bwMode="auto">
          <a:xfrm>
            <a:off x="1219200" y="2667000"/>
            <a:ext cx="1198165" cy="923330"/>
          </a:xfrm>
          <a:prstGeom prst="rect">
            <a:avLst/>
          </a:prstGeom>
          <a:noFill/>
          <a:ln w="9525">
            <a:solidFill>
              <a:srgbClr val="F8F2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Backward </a:t>
            </a:r>
          </a:p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Silicon</a:t>
            </a:r>
          </a:p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 Tracker</a:t>
            </a:r>
            <a:endParaRPr lang="en-US" sz="1800" dirty="0">
              <a:solidFill>
                <a:srgbClr val="F8F200"/>
              </a:solidFill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2971800" y="3962400"/>
            <a:ext cx="685800" cy="369888"/>
          </a:xfrm>
          <a:prstGeom prst="rect">
            <a:avLst/>
          </a:prstGeom>
          <a:noFill/>
          <a:ln w="9525">
            <a:solidFill>
              <a:srgbClr val="0099FF"/>
            </a:solidFill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800" dirty="0">
                <a:solidFill>
                  <a:srgbClr val="0099FF"/>
                </a:solidFill>
              </a:rPr>
              <a:t>TPC</a:t>
            </a:r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2590800" y="2057400"/>
            <a:ext cx="971252" cy="923330"/>
          </a:xfrm>
          <a:prstGeom prst="rect">
            <a:avLst/>
          </a:prstGeom>
          <a:noFill/>
          <a:ln w="9525">
            <a:solidFill>
              <a:srgbClr val="F8F200"/>
            </a:solidFill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Vertex </a:t>
            </a:r>
          </a:p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Silicon </a:t>
            </a:r>
          </a:p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Tracker</a:t>
            </a:r>
            <a:endParaRPr lang="en-US" sz="1800" dirty="0">
              <a:solidFill>
                <a:srgbClr val="F8F200"/>
              </a:solidFill>
            </a:endParaRPr>
          </a:p>
        </p:txBody>
      </p:sp>
      <p:sp>
        <p:nvSpPr>
          <p:cNvPr id="24" name="TextBox 14"/>
          <p:cNvSpPr txBox="1">
            <a:spLocks noChangeArrowheads="1"/>
          </p:cNvSpPr>
          <p:nvPr/>
        </p:nvSpPr>
        <p:spPr bwMode="auto">
          <a:xfrm>
            <a:off x="5486400" y="2209800"/>
            <a:ext cx="1031239" cy="923330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solidFill>
                  <a:srgbClr val="FFCC00"/>
                </a:solidFill>
              </a:rPr>
              <a:t>Forward </a:t>
            </a:r>
          </a:p>
          <a:p>
            <a:pPr algn="ctr"/>
            <a:r>
              <a:rPr lang="en-US" sz="1800" dirty="0" smtClean="0">
                <a:solidFill>
                  <a:srgbClr val="FFCC00"/>
                </a:solidFill>
              </a:rPr>
              <a:t>GEM </a:t>
            </a:r>
          </a:p>
          <a:p>
            <a:pPr algn="ctr"/>
            <a:r>
              <a:rPr lang="en-US" sz="1800" dirty="0" smtClean="0">
                <a:solidFill>
                  <a:srgbClr val="FFCC00"/>
                </a:solidFill>
              </a:rPr>
              <a:t>Tracker</a:t>
            </a:r>
            <a:endParaRPr lang="en-US" sz="1800" dirty="0">
              <a:solidFill>
                <a:srgbClr val="FFCC00"/>
              </a:solidFill>
            </a:endParaRP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>
            <a:off x="3733800" y="1524000"/>
            <a:ext cx="1031239" cy="923330"/>
          </a:xfrm>
          <a:prstGeom prst="rect">
            <a:avLst/>
          </a:prstGeom>
          <a:noFill/>
          <a:ln w="9525">
            <a:solidFill>
              <a:srgbClr val="F8F200"/>
            </a:solidFill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Forward </a:t>
            </a:r>
          </a:p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Silicon </a:t>
            </a:r>
          </a:p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Tracker</a:t>
            </a:r>
            <a:endParaRPr lang="en-US" sz="1800" dirty="0">
              <a:solidFill>
                <a:srgbClr val="F8F200"/>
              </a:solidFill>
            </a:endParaRPr>
          </a:p>
        </p:txBody>
      </p:sp>
      <p:sp>
        <p:nvSpPr>
          <p:cNvPr id="26" name="Rectangle 3"/>
          <p:cNvSpPr txBox="1">
            <a:spLocks noChangeArrowheads="1"/>
          </p:cNvSpPr>
          <p:nvPr/>
        </p:nvSpPr>
        <p:spPr bwMode="auto">
          <a:xfrm>
            <a:off x="4343400" y="4876800"/>
            <a:ext cx="8839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14" name="Picture 10" descr="sit-2.png"/>
          <p:cNvPicPr>
            <a:picLocks noChangeAspect="1"/>
          </p:cNvPicPr>
          <p:nvPr/>
        </p:nvPicPr>
        <p:blipFill>
          <a:blip r:embed="rId3"/>
          <a:srcRect l="37500" t="26666" r="9375" b="26666"/>
          <a:stretch>
            <a:fillRect/>
          </a:stretch>
        </p:blipFill>
        <p:spPr bwMode="auto">
          <a:xfrm>
            <a:off x="5257800" y="4953000"/>
            <a:ext cx="2771775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ctangular Callout 14"/>
          <p:cNvSpPr/>
          <p:nvPr/>
        </p:nvSpPr>
        <p:spPr>
          <a:xfrm>
            <a:off x="5257800" y="4953000"/>
            <a:ext cx="2743200" cy="1371600"/>
          </a:xfrm>
          <a:prstGeom prst="wedgeRectCallout">
            <a:avLst>
              <a:gd name="adj1" fmla="val -102314"/>
              <a:gd name="adj2" fmla="val -198817"/>
            </a:avLst>
          </a:prstGeom>
          <a:noFill/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6019800" y="1219200"/>
            <a:ext cx="3124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6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Implemented in quite some detail whenever possible  </a:t>
            </a:r>
            <a:r>
              <a:rPr lang="ru-RU" sz="16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1600" dirty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17" name="Picture 15" descr="WWND_2013_Vdebaek.pdf"/>
          <p:cNvPicPr>
            <a:picLocks noChangeAspect="1"/>
          </p:cNvPicPr>
          <p:nvPr/>
        </p:nvPicPr>
        <p:blipFill>
          <a:blip r:embed="rId4">
            <a:alphaModFix amt="85000"/>
          </a:blip>
          <a:srcRect l="10001" t="30667" r="14999" b="26666"/>
          <a:stretch>
            <a:fillRect/>
          </a:stretch>
        </p:blipFill>
        <p:spPr bwMode="auto">
          <a:xfrm>
            <a:off x="6400800" y="3733800"/>
            <a:ext cx="2514600" cy="107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5529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Vertex silicon tracker</a:t>
            </a:r>
          </a:p>
        </p:txBody>
      </p:sp>
      <p:sp>
        <p:nvSpPr>
          <p:cNvPr id="55301" name="Rectangle 3"/>
          <p:cNvSpPr txBox="1">
            <a:spLocks noChangeArrowheads="1"/>
          </p:cNvSpPr>
          <p:nvPr/>
        </p:nvSpPr>
        <p:spPr bwMode="auto">
          <a:xfrm>
            <a:off x="304800" y="914400"/>
            <a:ext cx="8839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6 layers at [30..160] mm radius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0.37% X</a:t>
            </a:r>
            <a:r>
              <a:rPr lang="en-US" sz="2400" baseline="-25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in acceptance per layer simulated 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precisely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digitization: single discrete pixels, one-to-one from MC points</a:t>
            </a:r>
          </a:p>
        </p:txBody>
      </p:sp>
      <p:pic>
        <p:nvPicPr>
          <p:cNvPr id="55302" name="Picture 8" descr="sit-1.png"/>
          <p:cNvPicPr>
            <a:picLocks noChangeAspect="1"/>
          </p:cNvPicPr>
          <p:nvPr/>
        </p:nvPicPr>
        <p:blipFill>
          <a:blip r:embed="rId2"/>
          <a:srcRect l="26250" t="13333" r="11250" b="14667"/>
          <a:stretch>
            <a:fillRect/>
          </a:stretch>
        </p:blipFill>
        <p:spPr bwMode="auto">
          <a:xfrm>
            <a:off x="1219200" y="2362200"/>
            <a:ext cx="6096000" cy="3949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5400">
              <a:srgbClr val="FF0000">
                <a:alpha val="75000"/>
              </a:srgbClr>
            </a:glow>
          </a:effectLst>
        </p:spPr>
      </p:pic>
      <p:pic>
        <p:nvPicPr>
          <p:cNvPr id="55303" name="Picture 10" descr="sit-2.png"/>
          <p:cNvPicPr>
            <a:picLocks noChangeAspect="1"/>
          </p:cNvPicPr>
          <p:nvPr/>
        </p:nvPicPr>
        <p:blipFill>
          <a:blip r:embed="rId3"/>
          <a:srcRect l="37500" t="26666" r="9375" b="26666"/>
          <a:stretch>
            <a:fillRect/>
          </a:stretch>
        </p:blipFill>
        <p:spPr bwMode="auto">
          <a:xfrm>
            <a:off x="6172200" y="5105400"/>
            <a:ext cx="2771775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5632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Other tracking elements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838200" y="1447800"/>
            <a:ext cx="8534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2x7 disks with up to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180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mm radius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N sectors per disk; 200</a:t>
            </a:r>
            <a:r>
              <a:rPr lang="ru-RU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 silicon-equivalent thickness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digitization: discrete ~20x20</a:t>
            </a:r>
            <a:r>
              <a:rPr lang="ru-RU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baseline="30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pixels</a:t>
            </a:r>
          </a:p>
        </p:txBody>
      </p:sp>
      <p:sp>
        <p:nvSpPr>
          <p:cNvPr id="56326" name="Footer Placeholder 4"/>
          <p:cNvSpPr txBox="1">
            <a:spLocks/>
          </p:cNvSpPr>
          <p:nvPr/>
        </p:nvSpPr>
        <p:spPr bwMode="auto">
          <a:xfrm>
            <a:off x="381000" y="838200"/>
            <a:ext cx="67056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400" u="sng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forward/backward silicon trackers:</a:t>
            </a:r>
          </a:p>
        </p:txBody>
      </p:sp>
      <p:sp>
        <p:nvSpPr>
          <p:cNvPr id="56327" name="Footer Placeholder 4"/>
          <p:cNvSpPr txBox="1">
            <a:spLocks/>
          </p:cNvSpPr>
          <p:nvPr/>
        </p:nvSpPr>
        <p:spPr bwMode="auto">
          <a:xfrm>
            <a:off x="457200" y="2667000"/>
            <a:ext cx="67056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400" u="sng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TPC</a:t>
            </a:r>
            <a:r>
              <a:rPr lang="en-US" sz="2400" u="sng" dirty="0">
                <a:ea typeface="ＭＳ Ｐゴシック" pitchFamily="-84" charset="-128"/>
                <a:cs typeface="ＭＳ Ｐゴシック" pitchFamily="-84" charset="-128"/>
              </a:rPr>
              <a:t>:</a:t>
            </a:r>
          </a:p>
        </p:txBody>
      </p:sp>
      <p:sp>
        <p:nvSpPr>
          <p:cNvPr id="56328" name="Footer Placeholder 4"/>
          <p:cNvSpPr txBox="1">
            <a:spLocks/>
          </p:cNvSpPr>
          <p:nvPr/>
        </p:nvSpPr>
        <p:spPr bwMode="auto">
          <a:xfrm>
            <a:off x="457200" y="4648200"/>
            <a:ext cx="67056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400" u="sng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GEM trackers:</a:t>
            </a:r>
          </a:p>
        </p:txBody>
      </p:sp>
      <p:sp>
        <p:nvSpPr>
          <p:cNvPr id="56329" name="Rectangle 3"/>
          <p:cNvSpPr txBox="1">
            <a:spLocks noChangeArrowheads="1"/>
          </p:cNvSpPr>
          <p:nvPr/>
        </p:nvSpPr>
        <p:spPr bwMode="auto">
          <a:xfrm>
            <a:off x="838200" y="3276600"/>
            <a:ext cx="8534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~2m long; gas volume radius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[200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..800] mm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1.2% X</a:t>
            </a:r>
            <a:r>
              <a:rPr lang="en-US" sz="2000" baseline="-25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IFC, 4.0% X</a:t>
            </a:r>
            <a:r>
              <a:rPr lang="en-US" sz="2000" baseline="-25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OFC; 15.0% X</a:t>
            </a:r>
            <a:r>
              <a:rPr lang="en-US" sz="2000" baseline="-25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aluminum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end-caps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digitization: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1) idealized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, assume 1x5 mm GEM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pads; 2) complete (</a:t>
            </a:r>
            <a:r>
              <a:rPr lang="en-US" sz="20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FopiRoot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 source codes adapted, GEM pad shape tuning in progress)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6330" name="Rectangle 3"/>
          <p:cNvSpPr txBox="1">
            <a:spLocks noChangeArrowheads="1"/>
          </p:cNvSpPr>
          <p:nvPr/>
        </p:nvSpPr>
        <p:spPr bwMode="auto">
          <a:xfrm>
            <a:off x="838200" y="5181600"/>
            <a:ext cx="7086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3 disks behind the TPC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end-caps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STAR FGT design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digitization: 100</a:t>
            </a:r>
            <a:r>
              <a:rPr lang="ru-RU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 resolution in X&amp;Y; gaussian smearing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573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Momentum resolution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plot #1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57349" name="Rectangle 3"/>
          <p:cNvSpPr txBox="1">
            <a:spLocks noChangeArrowheads="1"/>
          </p:cNvSpPr>
          <p:nvPr/>
        </p:nvSpPr>
        <p:spPr bwMode="auto">
          <a:xfrm>
            <a:off x="381000" y="914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u="sng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2000" u="sng" dirty="0">
                <a:solidFill>
                  <a:srgbClr val="1F497D"/>
                </a:solidFill>
              </a:rPr>
              <a:t>track momentum resolution vs. pseudo-</a:t>
            </a:r>
            <a:r>
              <a:rPr lang="en-US" sz="2000" u="sng" dirty="0" smtClean="0">
                <a:solidFill>
                  <a:srgbClr val="1F497D"/>
                </a:solidFill>
              </a:rPr>
              <a:t>rapidity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7350" name="TextBox 9"/>
          <p:cNvSpPr txBox="1">
            <a:spLocks noChangeArrowheads="1"/>
          </p:cNvSpPr>
          <p:nvPr/>
        </p:nvSpPr>
        <p:spPr bwMode="auto">
          <a:xfrm>
            <a:off x="341565" y="5943600"/>
            <a:ext cx="880243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expect </a:t>
            </a:r>
            <a:r>
              <a:rPr lang="en-US" sz="2000" dirty="0" smtClean="0">
                <a:solidFill>
                  <a:srgbClr val="008000"/>
                </a:solidFill>
              </a:rPr>
              <a:t>2-3% </a:t>
            </a:r>
            <a:r>
              <a:rPr lang="en-US" sz="2000" dirty="0">
                <a:solidFill>
                  <a:srgbClr val="008000"/>
                </a:solidFill>
              </a:rPr>
              <a:t>or better momentum resolution in the whole kinematic range </a:t>
            </a:r>
          </a:p>
        </p:txBody>
      </p:sp>
      <p:pic>
        <p:nvPicPr>
          <p:cNvPr id="8" name="Picture 7" descr="dp-vs-et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600200"/>
            <a:ext cx="7076440" cy="4196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Feb,6 2014</a:t>
            </a:r>
            <a:endParaRPr lang="ru-RU">
              <a:latin typeface="Tahoma" pitchFamily="-84" charset="0"/>
            </a:endParaRPr>
          </a:p>
        </p:txBody>
      </p:sp>
      <p:sp>
        <p:nvSpPr>
          <p:cNvPr id="583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837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Momentum resolution plot #2</a:t>
            </a:r>
          </a:p>
        </p:txBody>
      </p:sp>
      <p:sp>
        <p:nvSpPr>
          <p:cNvPr id="58373" name="Rectangle 3"/>
          <p:cNvSpPr txBox="1">
            <a:spLocks noChangeArrowheads="1"/>
          </p:cNvSpPr>
          <p:nvPr/>
        </p:nvSpPr>
        <p:spPr bwMode="auto">
          <a:xfrm>
            <a:off x="381000" y="990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u="sng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2000" u="sng" dirty="0">
                <a:solidFill>
                  <a:srgbClr val="1F497D"/>
                </a:solidFill>
              </a:rPr>
              <a:t>track momentum resolution at </a:t>
            </a: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= 3.0 </a:t>
            </a:r>
            <a:r>
              <a:rPr lang="en-US" sz="2000" u="sng" dirty="0">
                <a:solidFill>
                  <a:srgbClr val="1F497D"/>
                </a:solidFill>
              </a:rPr>
              <a:t>vs. Silicon </a:t>
            </a:r>
            <a:r>
              <a:rPr lang="en-US" sz="2000" u="sng" dirty="0" smtClean="0">
                <a:solidFill>
                  <a:srgbClr val="1F497D"/>
                </a:solidFill>
              </a:rPr>
              <a:t>thickness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8374" name="TextBox 9"/>
          <p:cNvSpPr txBox="1">
            <a:spLocks noChangeArrowheads="1"/>
          </p:cNvSpPr>
          <p:nvPr/>
        </p:nvSpPr>
        <p:spPr bwMode="auto">
          <a:xfrm>
            <a:off x="323850" y="5943600"/>
            <a:ext cx="8820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~flat over inspected momentum range because of very small Si pixel size </a:t>
            </a:r>
          </a:p>
        </p:txBody>
      </p:sp>
      <p:pic>
        <p:nvPicPr>
          <p:cNvPr id="58375" name="Picture 11" descr="dp-vs-thickness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002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CC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000099"/>
      </a:accent2>
      <a:accent3>
        <a:srgbClr val="000099"/>
      </a:accent3>
      <a:accent4>
        <a:srgbClr val="8064A2"/>
      </a:accent4>
      <a:accent5>
        <a:srgbClr val="4BACC6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33451</TotalTime>
  <Words>1171</Words>
  <Application>Microsoft Macintosh PowerPoint</Application>
  <PresentationFormat>On-screen Show (4:3)</PresentationFormat>
  <Paragraphs>233</Paragraphs>
  <Slides>24</Slides>
  <Notes>5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 Theme</vt:lpstr>
      <vt:lpstr>Office Theme</vt:lpstr>
      <vt:lpstr>Slide 1</vt:lpstr>
      <vt:lpstr>EicRoot framework overview</vt:lpstr>
      <vt:lpstr>End user view</vt:lpstr>
      <vt:lpstr>Tracking code implementation</vt:lpstr>
      <vt:lpstr>EIC tracker view </vt:lpstr>
      <vt:lpstr>Vertex silicon tracker</vt:lpstr>
      <vt:lpstr>Other tracking elements</vt:lpstr>
      <vt:lpstr>Momentum resolution plot #1</vt:lpstr>
      <vt:lpstr>Momentum resolution plot #2</vt:lpstr>
      <vt:lpstr>Momentum resolution plot #3</vt:lpstr>
      <vt:lpstr>Tracker “designer” tools</vt:lpstr>
      <vt:lpstr>Other tracking R&amp;D in EicRoot</vt:lpstr>
      <vt:lpstr>ePHENIX detector layout</vt:lpstr>
      <vt:lpstr>ePHENIX mock-up in EicRoot </vt:lpstr>
      <vt:lpstr>ePHENIX magnetic field map</vt:lpstr>
      <vt:lpstr>ePHENIX resolution plot #1</vt:lpstr>
      <vt:lpstr>ePHENIX resolution plot #2</vt:lpstr>
      <vt:lpstr>ePHENIX resolution plot #3</vt:lpstr>
      <vt:lpstr>ePHENIX resolution plot #4</vt:lpstr>
      <vt:lpstr>eRHIC tracker alternatives</vt:lpstr>
      <vt:lpstr>eRHIC tracker alternatives</vt:lpstr>
      <vt:lpstr>eRHIC tracker alternatives</vt:lpstr>
      <vt:lpstr>eRHIC tracker alternatives</vt:lpstr>
      <vt:lpstr>STAR forward tracker upgrade</vt:lpstr>
    </vt:vector>
  </TitlesOfParts>
  <Manager/>
  <Company>BNL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Alexander Kiselev</dc:creator>
  <cp:keywords/>
  <dc:description/>
  <cp:lastModifiedBy>Alexander Kiselev</cp:lastModifiedBy>
  <cp:revision>654</cp:revision>
  <dcterms:created xsi:type="dcterms:W3CDTF">2014-02-06T12:31:56Z</dcterms:created>
  <dcterms:modified xsi:type="dcterms:W3CDTF">2014-02-06T14:23:38Z</dcterms:modified>
  <cp:category/>
</cp:coreProperties>
</file>